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1" r:id="rId4"/>
    <p:sldId id="260" r:id="rId5"/>
    <p:sldId id="262" r:id="rId6"/>
    <p:sldId id="264" r:id="rId7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9"/>
      <p:bold r:id="rId10"/>
      <p:italic r:id="rId11"/>
      <p:boldItalic r:id="rId12"/>
    </p:embeddedFont>
    <p:embeddedFont>
      <p:font typeface="Fira Sans Extra Condensed" panose="020B0503050000020004" pitchFamily="34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651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unaat@uci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genziaentrate.gov.it/portale/web/guest/schede/comunicazioni/enti-associativi-modello-eas/modello-e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3580175" y="1494950"/>
            <a:ext cx="504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ITER COSTITUTIVO</a:t>
            </a:r>
            <a:r>
              <a:rPr lang="en" dirty="0"/>
              <a:t> SEDI </a:t>
            </a:r>
            <a:endParaRPr dirty="0"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3580175" y="3324817"/>
            <a:ext cx="50430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Fira Sans Extra Condensed" panose="020B0503050000020004" pitchFamily="34" charset="0"/>
              </a:rPr>
              <a:t>TERRITORIALI</a:t>
            </a:r>
            <a:endParaRPr sz="5200" dirty="0">
              <a:latin typeface="Fira Sans Extra Condensed" panose="020B0503050000020004" pitchFamily="34" charset="0"/>
              <a:sym typeface="Roboto"/>
            </a:endParaRPr>
          </a:p>
        </p:txBody>
      </p:sp>
      <p:grpSp>
        <p:nvGrpSpPr>
          <p:cNvPr id="58" name="Google Shape;58;p15"/>
          <p:cNvGrpSpPr/>
          <p:nvPr/>
        </p:nvGrpSpPr>
        <p:grpSpPr>
          <a:xfrm rot="5400000">
            <a:off x="-648075" y="1884722"/>
            <a:ext cx="3906852" cy="2610703"/>
            <a:chOff x="3374525" y="3771500"/>
            <a:chExt cx="642525" cy="359575"/>
          </a:xfrm>
        </p:grpSpPr>
        <p:sp>
          <p:nvSpPr>
            <p:cNvPr id="59" name="Google Shape;59;p15"/>
            <p:cNvSpPr/>
            <p:nvPr/>
          </p:nvSpPr>
          <p:spPr>
            <a:xfrm>
              <a:off x="3374525" y="3882225"/>
              <a:ext cx="426525" cy="248850"/>
            </a:xfrm>
            <a:custGeom>
              <a:avLst/>
              <a:gdLst/>
              <a:ahLst/>
              <a:cxnLst/>
              <a:rect l="l" t="t" r="r" b="b"/>
              <a:pathLst>
                <a:path w="17061" h="9954" extrusionOk="0">
                  <a:moveTo>
                    <a:pt x="2653" y="1"/>
                  </a:moveTo>
                  <a:cubicBezTo>
                    <a:pt x="966" y="2923"/>
                    <a:pt x="1" y="6329"/>
                    <a:pt x="1" y="9953"/>
                  </a:cubicBezTo>
                  <a:lnTo>
                    <a:pt x="16604" y="9953"/>
                  </a:lnTo>
                  <a:cubicBezTo>
                    <a:pt x="16604" y="9361"/>
                    <a:pt x="16790" y="8795"/>
                    <a:pt x="17061" y="8286"/>
                  </a:cubicBezTo>
                  <a:lnTo>
                    <a:pt x="2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3452900" y="3771500"/>
              <a:ext cx="374225" cy="359575"/>
            </a:xfrm>
            <a:custGeom>
              <a:avLst/>
              <a:gdLst/>
              <a:ahLst/>
              <a:cxnLst/>
              <a:rect l="l" t="t" r="r" b="b"/>
              <a:pathLst>
                <a:path w="14969" h="14383" extrusionOk="0">
                  <a:moveTo>
                    <a:pt x="8318" y="0"/>
                  </a:moveTo>
                  <a:cubicBezTo>
                    <a:pt x="3329" y="2872"/>
                    <a:pt x="1" y="8234"/>
                    <a:pt x="1" y="14382"/>
                  </a:cubicBezTo>
                  <a:lnTo>
                    <a:pt x="13308" y="14382"/>
                  </a:lnTo>
                  <a:cubicBezTo>
                    <a:pt x="13308" y="13172"/>
                    <a:pt x="13977" y="12097"/>
                    <a:pt x="14969" y="11511"/>
                  </a:cubicBezTo>
                  <a:lnTo>
                    <a:pt x="8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540775" y="3799025"/>
              <a:ext cx="332075" cy="332050"/>
            </a:xfrm>
            <a:custGeom>
              <a:avLst/>
              <a:gdLst/>
              <a:ahLst/>
              <a:cxnLst/>
              <a:rect l="l" t="t" r="r" b="b"/>
              <a:pathLst>
                <a:path w="13283" h="13282" extrusionOk="0">
                  <a:moveTo>
                    <a:pt x="13282" y="0"/>
                  </a:moveTo>
                  <a:cubicBezTo>
                    <a:pt x="5956" y="0"/>
                    <a:pt x="1" y="5955"/>
                    <a:pt x="1" y="13281"/>
                  </a:cubicBezTo>
                  <a:lnTo>
                    <a:pt x="9954" y="13281"/>
                  </a:lnTo>
                  <a:cubicBezTo>
                    <a:pt x="9954" y="11453"/>
                    <a:pt x="11454" y="9953"/>
                    <a:pt x="13282" y="9953"/>
                  </a:cubicBezTo>
                  <a:lnTo>
                    <a:pt x="13282" y="0"/>
                  </a:lnTo>
                  <a:close/>
                </a:path>
              </a:pathLst>
            </a:custGeom>
            <a:solidFill>
              <a:srgbClr val="FFC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624000" y="3882225"/>
              <a:ext cx="373575" cy="248850"/>
            </a:xfrm>
            <a:custGeom>
              <a:avLst/>
              <a:gdLst/>
              <a:ahLst/>
              <a:cxnLst/>
              <a:rect l="l" t="t" r="r" b="b"/>
              <a:pathLst>
                <a:path w="14943" h="9954" extrusionOk="0">
                  <a:moveTo>
                    <a:pt x="9953" y="1"/>
                  </a:moveTo>
                  <a:cubicBezTo>
                    <a:pt x="4455" y="1"/>
                    <a:pt x="0" y="4449"/>
                    <a:pt x="0" y="9953"/>
                  </a:cubicBezTo>
                  <a:lnTo>
                    <a:pt x="6625" y="9953"/>
                  </a:lnTo>
                  <a:cubicBezTo>
                    <a:pt x="6625" y="8125"/>
                    <a:pt x="8125" y="6625"/>
                    <a:pt x="9953" y="6625"/>
                  </a:cubicBezTo>
                  <a:cubicBezTo>
                    <a:pt x="10571" y="6625"/>
                    <a:pt x="11131" y="6812"/>
                    <a:pt x="11614" y="7082"/>
                  </a:cubicBezTo>
                  <a:lnTo>
                    <a:pt x="14942" y="1314"/>
                  </a:lnTo>
                  <a:cubicBezTo>
                    <a:pt x="13494" y="483"/>
                    <a:pt x="11775" y="1"/>
                    <a:pt x="9953" y="1"/>
                  </a:cubicBezTo>
                  <a:close/>
                </a:path>
              </a:pathLst>
            </a:custGeom>
            <a:solidFill>
              <a:srgbClr val="FF7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707200" y="3965275"/>
              <a:ext cx="309850" cy="165800"/>
            </a:xfrm>
            <a:custGeom>
              <a:avLst/>
              <a:gdLst/>
              <a:ahLst/>
              <a:cxnLst/>
              <a:rect l="l" t="t" r="r" b="b"/>
              <a:pathLst>
                <a:path w="12394" h="6632" extrusionOk="0">
                  <a:moveTo>
                    <a:pt x="6625" y="1"/>
                  </a:moveTo>
                  <a:cubicBezTo>
                    <a:pt x="2975" y="1"/>
                    <a:pt x="1" y="2981"/>
                    <a:pt x="1" y="6631"/>
                  </a:cubicBezTo>
                  <a:lnTo>
                    <a:pt x="3297" y="6631"/>
                  </a:lnTo>
                  <a:cubicBezTo>
                    <a:pt x="3297" y="4803"/>
                    <a:pt x="4797" y="3303"/>
                    <a:pt x="6625" y="3303"/>
                  </a:cubicBezTo>
                  <a:cubicBezTo>
                    <a:pt x="7855" y="3303"/>
                    <a:pt x="8930" y="3973"/>
                    <a:pt x="9522" y="4964"/>
                  </a:cubicBezTo>
                  <a:lnTo>
                    <a:pt x="12393" y="3303"/>
                  </a:lnTo>
                  <a:cubicBezTo>
                    <a:pt x="11234" y="1320"/>
                    <a:pt x="9091" y="1"/>
                    <a:pt x="66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 descr="Immagine che contiene Carattere, Elementi grafici, logo, grafica">
            <a:extLst>
              <a:ext uri="{FF2B5EF4-FFF2-40B4-BE49-F238E27FC236}">
                <a16:creationId xmlns:a16="http://schemas.microsoft.com/office/drawing/2014/main" id="{9F0BEA01-1FA1-45DD-B06A-F7410BCDA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5" t="69238" r="9096" b="5920"/>
          <a:stretch/>
        </p:blipFill>
        <p:spPr>
          <a:xfrm>
            <a:off x="4866114" y="2571750"/>
            <a:ext cx="2787589" cy="796738"/>
          </a:xfrm>
          <a:prstGeom prst="rect">
            <a:avLst/>
          </a:prstGeom>
        </p:spPr>
      </p:pic>
      <p:pic>
        <p:nvPicPr>
          <p:cNvPr id="5" name="Immagine 4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B29659A6-1FEB-DDB6-3627-22EE8391E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344706" cy="1236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86;p18">
            <a:extLst>
              <a:ext uri="{FF2B5EF4-FFF2-40B4-BE49-F238E27FC236}">
                <a16:creationId xmlns:a16="http://schemas.microsoft.com/office/drawing/2014/main" id="{D4DF407C-4C2A-0650-5F52-5EBC73775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ITER DI COSTITUZIONE </a:t>
            </a:r>
            <a:r>
              <a:rPr lang="ko-KR" altLang="it-IT" dirty="0"/>
              <a:t>ㅤㅤㅤㅤ</a:t>
            </a:r>
            <a:endParaRPr dirty="0"/>
          </a:p>
        </p:txBody>
      </p:sp>
      <p:pic>
        <p:nvPicPr>
          <p:cNvPr id="57" name="Immagine 56" descr="Immagine che contiene Carattere, Elementi grafici, logo, grafica">
            <a:extLst>
              <a:ext uri="{FF2B5EF4-FFF2-40B4-BE49-F238E27FC236}">
                <a16:creationId xmlns:a16="http://schemas.microsoft.com/office/drawing/2014/main" id="{2B3051CA-F180-29D0-E38F-F9AE3EAE8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5" t="69238" r="9096" b="5920"/>
          <a:stretch/>
        </p:blipFill>
        <p:spPr>
          <a:xfrm>
            <a:off x="5250559" y="349056"/>
            <a:ext cx="1451943" cy="394139"/>
          </a:xfrm>
          <a:prstGeom prst="rect">
            <a:avLst/>
          </a:prstGeom>
        </p:spPr>
      </p:pic>
      <p:grpSp>
        <p:nvGrpSpPr>
          <p:cNvPr id="58" name="Google Shape;187;p18">
            <a:extLst>
              <a:ext uri="{FF2B5EF4-FFF2-40B4-BE49-F238E27FC236}">
                <a16:creationId xmlns:a16="http://schemas.microsoft.com/office/drawing/2014/main" id="{A89DE796-7E7D-003B-D4BA-AE9B7DE1EEE7}"/>
              </a:ext>
            </a:extLst>
          </p:cNvPr>
          <p:cNvGrpSpPr/>
          <p:nvPr/>
        </p:nvGrpSpPr>
        <p:grpSpPr>
          <a:xfrm>
            <a:off x="942352" y="1438571"/>
            <a:ext cx="2712241" cy="779643"/>
            <a:chOff x="942352" y="1438571"/>
            <a:chExt cx="2712241" cy="779643"/>
          </a:xfrm>
        </p:grpSpPr>
        <p:sp>
          <p:nvSpPr>
            <p:cNvPr id="59" name="Google Shape;188;p18">
              <a:extLst>
                <a:ext uri="{FF2B5EF4-FFF2-40B4-BE49-F238E27FC236}">
                  <a16:creationId xmlns:a16="http://schemas.microsoft.com/office/drawing/2014/main" id="{3D07E54C-6C46-FFCF-FB1A-89C013F034E9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89;p18">
              <a:extLst>
                <a:ext uri="{FF2B5EF4-FFF2-40B4-BE49-F238E27FC236}">
                  <a16:creationId xmlns:a16="http://schemas.microsoft.com/office/drawing/2014/main" id="{FA323B77-9639-6516-67F7-518B3F6DD1AB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0;p18">
              <a:extLst>
                <a:ext uri="{FF2B5EF4-FFF2-40B4-BE49-F238E27FC236}">
                  <a16:creationId xmlns:a16="http://schemas.microsoft.com/office/drawing/2014/main" id="{8ABCD8B1-3740-69EA-1E43-273BA6120ED3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1;p18">
              <a:extLst>
                <a:ext uri="{FF2B5EF4-FFF2-40B4-BE49-F238E27FC236}">
                  <a16:creationId xmlns:a16="http://schemas.microsoft.com/office/drawing/2014/main" id="{EBDB4602-1694-392A-5756-CF836ED59DA9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rgbClr val="F0C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92;p18">
              <a:extLst>
                <a:ext uri="{FF2B5EF4-FFF2-40B4-BE49-F238E27FC236}">
                  <a16:creationId xmlns:a16="http://schemas.microsoft.com/office/drawing/2014/main" id="{72EB614A-36F4-7957-C751-8E5EC58F8ECE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3;p18">
              <a:extLst>
                <a:ext uri="{FF2B5EF4-FFF2-40B4-BE49-F238E27FC236}">
                  <a16:creationId xmlns:a16="http://schemas.microsoft.com/office/drawing/2014/main" id="{BBD86C26-446F-37F2-AC80-EDFFFE5BF5FE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rgbClr val="B49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;p18">
              <a:extLst>
                <a:ext uri="{FF2B5EF4-FFF2-40B4-BE49-F238E27FC236}">
                  <a16:creationId xmlns:a16="http://schemas.microsoft.com/office/drawing/2014/main" id="{98F82B9A-F130-25C7-421F-F44B049A8345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;p18">
              <a:extLst>
                <a:ext uri="{FF2B5EF4-FFF2-40B4-BE49-F238E27FC236}">
                  <a16:creationId xmlns:a16="http://schemas.microsoft.com/office/drawing/2014/main" id="{FC0E97B3-6F64-EDB7-0E56-95A19ADCEF0C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;p18">
              <a:extLst>
                <a:ext uri="{FF2B5EF4-FFF2-40B4-BE49-F238E27FC236}">
                  <a16:creationId xmlns:a16="http://schemas.microsoft.com/office/drawing/2014/main" id="{A9DE5A03-A695-F393-DD10-7B67EE322363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8" name="Google Shape;263;p18">
            <a:extLst>
              <a:ext uri="{FF2B5EF4-FFF2-40B4-BE49-F238E27FC236}">
                <a16:creationId xmlns:a16="http://schemas.microsoft.com/office/drawing/2014/main" id="{BCFC2D2D-FA6B-AD6E-5DF4-DFFF20D27434}"/>
              </a:ext>
            </a:extLst>
          </p:cNvPr>
          <p:cNvSpPr txBox="1"/>
          <p:nvPr/>
        </p:nvSpPr>
        <p:spPr>
          <a:xfrm>
            <a:off x="1671253" y="17003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Assemblea e Verbale di Costituzione</a:t>
            </a:r>
            <a:endParaRPr sz="13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" name="Google Shape;257;p18">
            <a:extLst>
              <a:ext uri="{FF2B5EF4-FFF2-40B4-BE49-F238E27FC236}">
                <a16:creationId xmlns:a16="http://schemas.microsoft.com/office/drawing/2014/main" id="{331BEA3B-8BD4-9016-C365-EF7F67F05BCB}"/>
              </a:ext>
            </a:extLst>
          </p:cNvPr>
          <p:cNvSpPr txBox="1"/>
          <p:nvPr/>
        </p:nvSpPr>
        <p:spPr>
          <a:xfrm>
            <a:off x="1088897" y="2231994"/>
            <a:ext cx="2631352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latin typeface="Fira Sans"/>
                <a:ea typeface="Fira Sans"/>
                <a:cs typeface="Fira Sans"/>
                <a:sym typeface="Fira Sans"/>
              </a:rPr>
              <a:t>Convocare e celebrare una Assemblea costituente dell’UNAAT territoriale e redigerne verbale</a:t>
            </a:r>
          </a:p>
        </p:txBody>
      </p:sp>
      <p:grpSp>
        <p:nvGrpSpPr>
          <p:cNvPr id="70" name="Google Shape;187;p18">
            <a:extLst>
              <a:ext uri="{FF2B5EF4-FFF2-40B4-BE49-F238E27FC236}">
                <a16:creationId xmlns:a16="http://schemas.microsoft.com/office/drawing/2014/main" id="{6FDCFF7A-8BBF-4BF7-13D6-C8176DFB7F15}"/>
              </a:ext>
            </a:extLst>
          </p:cNvPr>
          <p:cNvGrpSpPr/>
          <p:nvPr/>
        </p:nvGrpSpPr>
        <p:grpSpPr>
          <a:xfrm>
            <a:off x="5345754" y="1447339"/>
            <a:ext cx="2712241" cy="779643"/>
            <a:chOff x="942352" y="1438571"/>
            <a:chExt cx="2712241" cy="779643"/>
          </a:xfrm>
        </p:grpSpPr>
        <p:sp>
          <p:nvSpPr>
            <p:cNvPr id="71" name="Google Shape;188;p18">
              <a:extLst>
                <a:ext uri="{FF2B5EF4-FFF2-40B4-BE49-F238E27FC236}">
                  <a16:creationId xmlns:a16="http://schemas.microsoft.com/office/drawing/2014/main" id="{A669F00C-3A69-0370-17CF-A1BF5B63B57A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89;p18">
              <a:extLst>
                <a:ext uri="{FF2B5EF4-FFF2-40B4-BE49-F238E27FC236}">
                  <a16:creationId xmlns:a16="http://schemas.microsoft.com/office/drawing/2014/main" id="{D4379D92-391F-672E-E8DB-94E85EDE1E48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0;p18">
              <a:extLst>
                <a:ext uri="{FF2B5EF4-FFF2-40B4-BE49-F238E27FC236}">
                  <a16:creationId xmlns:a16="http://schemas.microsoft.com/office/drawing/2014/main" id="{835ADF0A-37F3-6892-D432-BB7D255BB07B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1;p18">
              <a:extLst>
                <a:ext uri="{FF2B5EF4-FFF2-40B4-BE49-F238E27FC236}">
                  <a16:creationId xmlns:a16="http://schemas.microsoft.com/office/drawing/2014/main" id="{B777171E-2F15-F0E3-E689-0CAC8B68F759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92;p18">
              <a:extLst>
                <a:ext uri="{FF2B5EF4-FFF2-40B4-BE49-F238E27FC236}">
                  <a16:creationId xmlns:a16="http://schemas.microsoft.com/office/drawing/2014/main" id="{F1963238-57E1-B3E4-044F-58AA4E7DE73E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3;p18">
              <a:extLst>
                <a:ext uri="{FF2B5EF4-FFF2-40B4-BE49-F238E27FC236}">
                  <a16:creationId xmlns:a16="http://schemas.microsoft.com/office/drawing/2014/main" id="{A878750F-F12B-A5BD-A742-9C8F9298C3B9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94;p18">
              <a:extLst>
                <a:ext uri="{FF2B5EF4-FFF2-40B4-BE49-F238E27FC236}">
                  <a16:creationId xmlns:a16="http://schemas.microsoft.com/office/drawing/2014/main" id="{257C5ED3-BEDB-423C-DBF8-CFCC518D7079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;p18">
              <a:extLst>
                <a:ext uri="{FF2B5EF4-FFF2-40B4-BE49-F238E27FC236}">
                  <a16:creationId xmlns:a16="http://schemas.microsoft.com/office/drawing/2014/main" id="{0D2BA65C-3FDA-4AF0-8EEC-FD493BBC7304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2;p18">
              <a:extLst>
                <a:ext uri="{FF2B5EF4-FFF2-40B4-BE49-F238E27FC236}">
                  <a16:creationId xmlns:a16="http://schemas.microsoft.com/office/drawing/2014/main" id="{7C358D42-C2D4-E276-4CFB-E2B7E508EE30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Google Shape;257;p18">
            <a:extLst>
              <a:ext uri="{FF2B5EF4-FFF2-40B4-BE49-F238E27FC236}">
                <a16:creationId xmlns:a16="http://schemas.microsoft.com/office/drawing/2014/main" id="{881591C2-7C67-4E0C-4421-3401E12B4DF2}"/>
              </a:ext>
            </a:extLst>
          </p:cNvPr>
          <p:cNvSpPr txBox="1"/>
          <p:nvPr/>
        </p:nvSpPr>
        <p:spPr>
          <a:xfrm>
            <a:off x="5423752" y="2314014"/>
            <a:ext cx="372024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latin typeface="Fira Sans"/>
                <a:ea typeface="Fira Sans"/>
                <a:cs typeface="Fira Sans"/>
                <a:sym typeface="Fira Sans"/>
              </a:rPr>
              <a:t>Una volta ricevute la ratifica e presa d’atto dalla Sede Nazionale, richiedere l’attribuzione del Codice Fiscale della neocostituita UNAAT territoriale. Successivamente trasmettere il mod. EAS all’Agenzia delle Entrate</a:t>
            </a:r>
          </a:p>
        </p:txBody>
      </p:sp>
      <p:grpSp>
        <p:nvGrpSpPr>
          <p:cNvPr id="81" name="Google Shape;187;p18">
            <a:extLst>
              <a:ext uri="{FF2B5EF4-FFF2-40B4-BE49-F238E27FC236}">
                <a16:creationId xmlns:a16="http://schemas.microsoft.com/office/drawing/2014/main" id="{8DDB2CE6-8CEF-A3F9-EB79-C955EB974956}"/>
              </a:ext>
            </a:extLst>
          </p:cNvPr>
          <p:cNvGrpSpPr/>
          <p:nvPr/>
        </p:nvGrpSpPr>
        <p:grpSpPr>
          <a:xfrm>
            <a:off x="948225" y="3301409"/>
            <a:ext cx="2712241" cy="779643"/>
            <a:chOff x="942352" y="1438571"/>
            <a:chExt cx="2712241" cy="779643"/>
          </a:xfrm>
        </p:grpSpPr>
        <p:sp>
          <p:nvSpPr>
            <p:cNvPr id="82" name="Google Shape;188;p18">
              <a:extLst>
                <a:ext uri="{FF2B5EF4-FFF2-40B4-BE49-F238E27FC236}">
                  <a16:creationId xmlns:a16="http://schemas.microsoft.com/office/drawing/2014/main" id="{B5865FE9-CB29-8D8F-C26B-1BB1482CEBA1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89;p18">
              <a:extLst>
                <a:ext uri="{FF2B5EF4-FFF2-40B4-BE49-F238E27FC236}">
                  <a16:creationId xmlns:a16="http://schemas.microsoft.com/office/drawing/2014/main" id="{A2BCC95F-14AB-63A2-B9BD-F2ACB73116BC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0;p18">
              <a:extLst>
                <a:ext uri="{FF2B5EF4-FFF2-40B4-BE49-F238E27FC236}">
                  <a16:creationId xmlns:a16="http://schemas.microsoft.com/office/drawing/2014/main" id="{F4A586C1-6D90-B126-EC9C-E22C9DA50990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1;p18">
              <a:extLst>
                <a:ext uri="{FF2B5EF4-FFF2-40B4-BE49-F238E27FC236}">
                  <a16:creationId xmlns:a16="http://schemas.microsoft.com/office/drawing/2014/main" id="{3A7412C0-222B-ED1D-479C-F409842B5997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92;p18">
              <a:extLst>
                <a:ext uri="{FF2B5EF4-FFF2-40B4-BE49-F238E27FC236}">
                  <a16:creationId xmlns:a16="http://schemas.microsoft.com/office/drawing/2014/main" id="{7876EEEE-5AD1-F69B-8C22-A14E8DB775D3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3;p18">
              <a:extLst>
                <a:ext uri="{FF2B5EF4-FFF2-40B4-BE49-F238E27FC236}">
                  <a16:creationId xmlns:a16="http://schemas.microsoft.com/office/drawing/2014/main" id="{1DABCC97-5D91-308A-8F13-28FBD94AB5F6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94;p18">
              <a:extLst>
                <a:ext uri="{FF2B5EF4-FFF2-40B4-BE49-F238E27FC236}">
                  <a16:creationId xmlns:a16="http://schemas.microsoft.com/office/drawing/2014/main" id="{FFBE2E5C-C310-FA10-6C72-B9D13ADEB569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5;p18">
              <a:extLst>
                <a:ext uri="{FF2B5EF4-FFF2-40B4-BE49-F238E27FC236}">
                  <a16:creationId xmlns:a16="http://schemas.microsoft.com/office/drawing/2014/main" id="{E1C5EC6E-3F22-0242-654D-CB521F879AC5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2;p18">
              <a:extLst>
                <a:ext uri="{FF2B5EF4-FFF2-40B4-BE49-F238E27FC236}">
                  <a16:creationId xmlns:a16="http://schemas.microsoft.com/office/drawing/2014/main" id="{7B1B6EE0-8532-23E1-BA2C-C57C97E40E8D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91" name="Google Shape;263;p18">
            <a:extLst>
              <a:ext uri="{FF2B5EF4-FFF2-40B4-BE49-F238E27FC236}">
                <a16:creationId xmlns:a16="http://schemas.microsoft.com/office/drawing/2014/main" id="{8F730E53-9074-A55F-E1F2-29DD39E3C4BD}"/>
              </a:ext>
            </a:extLst>
          </p:cNvPr>
          <p:cNvSpPr txBox="1"/>
          <p:nvPr/>
        </p:nvSpPr>
        <p:spPr>
          <a:xfrm>
            <a:off x="1619105" y="3576243"/>
            <a:ext cx="207681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Richiesta di riconoscimento</a:t>
            </a:r>
            <a:endParaRPr sz="13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" name="Google Shape;263;p18">
            <a:extLst>
              <a:ext uri="{FF2B5EF4-FFF2-40B4-BE49-F238E27FC236}">
                <a16:creationId xmlns:a16="http://schemas.microsoft.com/office/drawing/2014/main" id="{F18DC3E9-A22B-7F60-40B5-D104C9AF79A2}"/>
              </a:ext>
            </a:extLst>
          </p:cNvPr>
          <p:cNvSpPr txBox="1"/>
          <p:nvPr/>
        </p:nvSpPr>
        <p:spPr>
          <a:xfrm>
            <a:off x="6090183" y="171085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Adempimento presso l’Agenzia delle Entrate: C.F.</a:t>
            </a:r>
          </a:p>
        </p:txBody>
      </p:sp>
      <p:sp>
        <p:nvSpPr>
          <p:cNvPr id="93" name="Google Shape;257;p18">
            <a:extLst>
              <a:ext uri="{FF2B5EF4-FFF2-40B4-BE49-F238E27FC236}">
                <a16:creationId xmlns:a16="http://schemas.microsoft.com/office/drawing/2014/main" id="{D1319A02-7CBA-96BD-CC82-69AAF26E05DA}"/>
              </a:ext>
            </a:extLst>
          </p:cNvPr>
          <p:cNvSpPr txBox="1"/>
          <p:nvPr/>
        </p:nvSpPr>
        <p:spPr>
          <a:xfrm>
            <a:off x="1088897" y="4239826"/>
            <a:ext cx="3799362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latin typeface="Fira Sans"/>
                <a:ea typeface="Fira Sans"/>
                <a:cs typeface="Fira Sans"/>
                <a:sym typeface="Fira Sans"/>
              </a:rPr>
              <a:t>Fare richiesta di riconoscimento alla Sede Nazionale UNAAT, trasmettendo copia del verbale di costituzione e documenti dei neoeletti Presidente e Vicepresidente al seguente indirizzo e-mail: </a:t>
            </a:r>
            <a:r>
              <a:rPr lang="it-IT" sz="1100" u="sng" dirty="0">
                <a:solidFill>
                  <a:schemeClr val="accent2">
                    <a:lumMod val="75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unaat@uci.it</a:t>
            </a:r>
            <a:r>
              <a:rPr lang="it-IT" sz="11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, al fine di ottenere la presa d’atto</a:t>
            </a:r>
            <a:endParaRPr lang="it-IT" sz="1100" u="sng" dirty="0">
              <a:solidFill>
                <a:schemeClr val="accent2">
                  <a:lumMod val="75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4" name="Google Shape;187;p18">
            <a:extLst>
              <a:ext uri="{FF2B5EF4-FFF2-40B4-BE49-F238E27FC236}">
                <a16:creationId xmlns:a16="http://schemas.microsoft.com/office/drawing/2014/main" id="{5E716FC1-94A2-DCA1-FC15-E3613E94243D}"/>
              </a:ext>
            </a:extLst>
          </p:cNvPr>
          <p:cNvGrpSpPr/>
          <p:nvPr/>
        </p:nvGrpSpPr>
        <p:grpSpPr>
          <a:xfrm>
            <a:off x="5293720" y="3301409"/>
            <a:ext cx="2712241" cy="779643"/>
            <a:chOff x="942352" y="1438571"/>
            <a:chExt cx="2712241" cy="779643"/>
          </a:xfrm>
        </p:grpSpPr>
        <p:sp>
          <p:nvSpPr>
            <p:cNvPr id="95" name="Google Shape;188;p18">
              <a:extLst>
                <a:ext uri="{FF2B5EF4-FFF2-40B4-BE49-F238E27FC236}">
                  <a16:creationId xmlns:a16="http://schemas.microsoft.com/office/drawing/2014/main" id="{50CF186C-FDF9-0283-53C0-3B72B0F6E87F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89;p18">
              <a:extLst>
                <a:ext uri="{FF2B5EF4-FFF2-40B4-BE49-F238E27FC236}">
                  <a16:creationId xmlns:a16="http://schemas.microsoft.com/office/drawing/2014/main" id="{BA901F6D-47AC-EF2F-8620-4FA7485967A7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0;p18">
              <a:extLst>
                <a:ext uri="{FF2B5EF4-FFF2-40B4-BE49-F238E27FC236}">
                  <a16:creationId xmlns:a16="http://schemas.microsoft.com/office/drawing/2014/main" id="{B7C1D0DC-D97D-C79B-8CB1-4B4F8B9052B2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1;p18">
              <a:extLst>
                <a:ext uri="{FF2B5EF4-FFF2-40B4-BE49-F238E27FC236}">
                  <a16:creationId xmlns:a16="http://schemas.microsoft.com/office/drawing/2014/main" id="{8CDC1840-5F46-55DB-FE08-342A04F6E563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92;p18">
              <a:extLst>
                <a:ext uri="{FF2B5EF4-FFF2-40B4-BE49-F238E27FC236}">
                  <a16:creationId xmlns:a16="http://schemas.microsoft.com/office/drawing/2014/main" id="{E9E1CF3B-E3A1-73CF-314A-B817C26ACEA5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3;p18">
              <a:extLst>
                <a:ext uri="{FF2B5EF4-FFF2-40B4-BE49-F238E27FC236}">
                  <a16:creationId xmlns:a16="http://schemas.microsoft.com/office/drawing/2014/main" id="{33F5F58E-F348-299C-4508-BE4FAAF34703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4;p18">
              <a:extLst>
                <a:ext uri="{FF2B5EF4-FFF2-40B4-BE49-F238E27FC236}">
                  <a16:creationId xmlns:a16="http://schemas.microsoft.com/office/drawing/2014/main" id="{DE38BCBB-EBC7-0BF1-1250-7A320C722346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5;p18">
              <a:extLst>
                <a:ext uri="{FF2B5EF4-FFF2-40B4-BE49-F238E27FC236}">
                  <a16:creationId xmlns:a16="http://schemas.microsoft.com/office/drawing/2014/main" id="{C93A4356-4239-17B4-4AB0-D3FE0C09A1FB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2;p18">
              <a:extLst>
                <a:ext uri="{FF2B5EF4-FFF2-40B4-BE49-F238E27FC236}">
                  <a16:creationId xmlns:a16="http://schemas.microsoft.com/office/drawing/2014/main" id="{81AE899A-887E-AE35-56F8-35B91F23F1B5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104" name="Google Shape;257;p18">
            <a:extLst>
              <a:ext uri="{FF2B5EF4-FFF2-40B4-BE49-F238E27FC236}">
                <a16:creationId xmlns:a16="http://schemas.microsoft.com/office/drawing/2014/main" id="{B9710341-C51F-6930-C7A7-CE77304AAE97}"/>
              </a:ext>
            </a:extLst>
          </p:cNvPr>
          <p:cNvSpPr txBox="1"/>
          <p:nvPr/>
        </p:nvSpPr>
        <p:spPr>
          <a:xfrm>
            <a:off x="5423752" y="4064011"/>
            <a:ext cx="319581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latin typeface="Fira Sans"/>
                <a:ea typeface="Fira Sans"/>
                <a:cs typeface="Fira Sans"/>
                <a:sym typeface="Fira Sans"/>
              </a:rPr>
              <a:t>Una volta ricevuto il C.F. si potrà compilare e trasmettere il mod. EAS all’Agenzia delle Entrate</a:t>
            </a:r>
          </a:p>
        </p:txBody>
      </p:sp>
      <p:sp>
        <p:nvSpPr>
          <p:cNvPr id="105" name="Google Shape;263;p18">
            <a:extLst>
              <a:ext uri="{FF2B5EF4-FFF2-40B4-BE49-F238E27FC236}">
                <a16:creationId xmlns:a16="http://schemas.microsoft.com/office/drawing/2014/main" id="{ADBA8598-05CE-38F2-60DF-E365CD0BE2DA}"/>
              </a:ext>
            </a:extLst>
          </p:cNvPr>
          <p:cNvSpPr txBox="1"/>
          <p:nvPr/>
        </p:nvSpPr>
        <p:spPr>
          <a:xfrm>
            <a:off x="5993968" y="3579296"/>
            <a:ext cx="1975444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Adempimento presso l’Agenzia delle Entrate: mod. EAS</a:t>
            </a:r>
          </a:p>
        </p:txBody>
      </p:sp>
      <p:pic>
        <p:nvPicPr>
          <p:cNvPr id="2" name="Immagine 1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4C641990-9D8C-0BF2-ED1E-2380B45B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44706" cy="12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BEFF3-AAE2-68BD-01A8-347B497C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8C61DB4-4DE6-BE88-921F-AEA6C2DFB3AF}"/>
              </a:ext>
            </a:extLst>
          </p:cNvPr>
          <p:cNvSpPr txBox="1"/>
          <p:nvPr/>
        </p:nvSpPr>
        <p:spPr>
          <a:xfrm>
            <a:off x="400050" y="1264024"/>
            <a:ext cx="4353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soggetti promotori dell’UNAAT territoriale dovranno convocare e celebrare una Assemblea di costituzione, compilando il relativo verbale (vedi fac-simile).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B540A4C-CEC7-6635-1C5E-7287751E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41" y="830390"/>
            <a:ext cx="3045759" cy="4307152"/>
          </a:xfrm>
          <a:prstGeom prst="rect">
            <a:avLst/>
          </a:prstGeom>
        </p:spPr>
      </p:pic>
      <p:pic>
        <p:nvPicPr>
          <p:cNvPr id="14" name="Immagine 13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9CCA8560-F745-A69F-3078-D1894BD8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44706" cy="1236648"/>
          </a:xfrm>
          <a:prstGeom prst="rect">
            <a:avLst/>
          </a:prstGeom>
        </p:spPr>
      </p:pic>
      <p:grpSp>
        <p:nvGrpSpPr>
          <p:cNvPr id="15" name="Google Shape;187;p18">
            <a:extLst>
              <a:ext uri="{FF2B5EF4-FFF2-40B4-BE49-F238E27FC236}">
                <a16:creationId xmlns:a16="http://schemas.microsoft.com/office/drawing/2014/main" id="{1A01BEFC-2F55-4618-E0B9-B83C808F8676}"/>
              </a:ext>
            </a:extLst>
          </p:cNvPr>
          <p:cNvGrpSpPr/>
          <p:nvPr/>
        </p:nvGrpSpPr>
        <p:grpSpPr>
          <a:xfrm>
            <a:off x="3215879" y="80872"/>
            <a:ext cx="2712241" cy="779643"/>
            <a:chOff x="942352" y="1438571"/>
            <a:chExt cx="2712241" cy="779643"/>
          </a:xfrm>
        </p:grpSpPr>
        <p:sp>
          <p:nvSpPr>
            <p:cNvPr id="17" name="Google Shape;188;p18">
              <a:extLst>
                <a:ext uri="{FF2B5EF4-FFF2-40B4-BE49-F238E27FC236}">
                  <a16:creationId xmlns:a16="http://schemas.microsoft.com/office/drawing/2014/main" id="{5622D6EA-3753-C65E-7A12-76482C7A9D56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9;p18">
              <a:extLst>
                <a:ext uri="{FF2B5EF4-FFF2-40B4-BE49-F238E27FC236}">
                  <a16:creationId xmlns:a16="http://schemas.microsoft.com/office/drawing/2014/main" id="{452FCDFC-3C4C-CFAE-722C-0EDBD0E501C9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0;p18">
              <a:extLst>
                <a:ext uri="{FF2B5EF4-FFF2-40B4-BE49-F238E27FC236}">
                  <a16:creationId xmlns:a16="http://schemas.microsoft.com/office/drawing/2014/main" id="{64C2141B-33FD-966C-50FD-1B7C40F35C05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1;p18">
              <a:extLst>
                <a:ext uri="{FF2B5EF4-FFF2-40B4-BE49-F238E27FC236}">
                  <a16:creationId xmlns:a16="http://schemas.microsoft.com/office/drawing/2014/main" id="{FAED8C07-83AE-4947-109E-7ACF0DD9C615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rgbClr val="F0C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92;p18">
              <a:extLst>
                <a:ext uri="{FF2B5EF4-FFF2-40B4-BE49-F238E27FC236}">
                  <a16:creationId xmlns:a16="http://schemas.microsoft.com/office/drawing/2014/main" id="{DD3026CF-A1A3-8C62-1513-06E04A907B8A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;p18">
              <a:extLst>
                <a:ext uri="{FF2B5EF4-FFF2-40B4-BE49-F238E27FC236}">
                  <a16:creationId xmlns:a16="http://schemas.microsoft.com/office/drawing/2014/main" id="{3EC19F7A-3C81-8DD1-72BF-31D17AE1191E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rgbClr val="B49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;p18">
              <a:extLst>
                <a:ext uri="{FF2B5EF4-FFF2-40B4-BE49-F238E27FC236}">
                  <a16:creationId xmlns:a16="http://schemas.microsoft.com/office/drawing/2014/main" id="{0658A7FB-840B-BD3F-CBC3-70644CD3927D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5;p18">
              <a:extLst>
                <a:ext uri="{FF2B5EF4-FFF2-40B4-BE49-F238E27FC236}">
                  <a16:creationId xmlns:a16="http://schemas.microsoft.com/office/drawing/2014/main" id="{2F09AD68-B6CC-7962-A660-041954A8FFB9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2;p18">
              <a:extLst>
                <a:ext uri="{FF2B5EF4-FFF2-40B4-BE49-F238E27FC236}">
                  <a16:creationId xmlns:a16="http://schemas.microsoft.com/office/drawing/2014/main" id="{B6F15095-843A-4097-6642-A2B86F577EEE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Google Shape;263;p18">
            <a:extLst>
              <a:ext uri="{FF2B5EF4-FFF2-40B4-BE49-F238E27FC236}">
                <a16:creationId xmlns:a16="http://schemas.microsoft.com/office/drawing/2014/main" id="{984E3EC7-E91C-0F33-8DAF-77B0DF78FC2C}"/>
              </a:ext>
            </a:extLst>
          </p:cNvPr>
          <p:cNvSpPr txBox="1"/>
          <p:nvPr/>
        </p:nvSpPr>
        <p:spPr>
          <a:xfrm>
            <a:off x="3945540" y="35179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Assemblea e Verbale di Costituzione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DED98FA-ACCE-17AE-F0A3-C8A87ABCD7E7}"/>
              </a:ext>
            </a:extLst>
          </p:cNvPr>
          <p:cNvCxnSpPr>
            <a:cxnSpLocks/>
          </p:cNvCxnSpPr>
          <p:nvPr/>
        </p:nvCxnSpPr>
        <p:spPr>
          <a:xfrm flipH="1">
            <a:off x="8243047" y="4713194"/>
            <a:ext cx="763121" cy="1008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Ovale 30">
            <a:extLst>
              <a:ext uri="{FF2B5EF4-FFF2-40B4-BE49-F238E27FC236}">
                <a16:creationId xmlns:a16="http://schemas.microsoft.com/office/drawing/2014/main" id="{B0622934-6428-6296-04A3-8C3CB4926812}"/>
              </a:ext>
            </a:extLst>
          </p:cNvPr>
          <p:cNvSpPr/>
          <p:nvPr/>
        </p:nvSpPr>
        <p:spPr>
          <a:xfrm>
            <a:off x="6220946" y="4578723"/>
            <a:ext cx="1931334" cy="56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D081C5-4100-A0B0-2BC2-6EA33AB279F5}"/>
              </a:ext>
            </a:extLst>
          </p:cNvPr>
          <p:cNvSpPr txBox="1"/>
          <p:nvPr/>
        </p:nvSpPr>
        <p:spPr>
          <a:xfrm>
            <a:off x="6989668" y="673668"/>
            <a:ext cx="1262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i="1" u="sng" dirty="0"/>
              <a:t>FAC-SIMILE VERBALE</a:t>
            </a:r>
          </a:p>
        </p:txBody>
      </p:sp>
    </p:spTree>
    <p:extLst>
      <p:ext uri="{BB962C8B-B14F-4D97-AF65-F5344CB8AC3E}">
        <p14:creationId xmlns:p14="http://schemas.microsoft.com/office/powerpoint/2010/main" val="196985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87;p18">
            <a:extLst>
              <a:ext uri="{FF2B5EF4-FFF2-40B4-BE49-F238E27FC236}">
                <a16:creationId xmlns:a16="http://schemas.microsoft.com/office/drawing/2014/main" id="{772C4D91-1B83-E5E2-422F-C186192D6CA9}"/>
              </a:ext>
            </a:extLst>
          </p:cNvPr>
          <p:cNvGrpSpPr/>
          <p:nvPr/>
        </p:nvGrpSpPr>
        <p:grpSpPr>
          <a:xfrm>
            <a:off x="3215879" y="80872"/>
            <a:ext cx="2712241" cy="779643"/>
            <a:chOff x="942352" y="1438571"/>
            <a:chExt cx="2712241" cy="779643"/>
          </a:xfrm>
        </p:grpSpPr>
        <p:sp>
          <p:nvSpPr>
            <p:cNvPr id="18" name="Google Shape;188;p18">
              <a:extLst>
                <a:ext uri="{FF2B5EF4-FFF2-40B4-BE49-F238E27FC236}">
                  <a16:creationId xmlns:a16="http://schemas.microsoft.com/office/drawing/2014/main" id="{2C7969BD-F2D4-CD91-0C27-6CEC0691F34A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89;p18">
              <a:extLst>
                <a:ext uri="{FF2B5EF4-FFF2-40B4-BE49-F238E27FC236}">
                  <a16:creationId xmlns:a16="http://schemas.microsoft.com/office/drawing/2014/main" id="{0C63F5E1-E1E0-D387-662A-1553146AB704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0;p18">
              <a:extLst>
                <a:ext uri="{FF2B5EF4-FFF2-40B4-BE49-F238E27FC236}">
                  <a16:creationId xmlns:a16="http://schemas.microsoft.com/office/drawing/2014/main" id="{AE99CD61-2EFB-6BD1-FDBB-B03CF47E7840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1;p18">
              <a:extLst>
                <a:ext uri="{FF2B5EF4-FFF2-40B4-BE49-F238E27FC236}">
                  <a16:creationId xmlns:a16="http://schemas.microsoft.com/office/drawing/2014/main" id="{A86138CF-8751-7561-2600-5342E1CCDAA2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92;p18">
              <a:extLst>
                <a:ext uri="{FF2B5EF4-FFF2-40B4-BE49-F238E27FC236}">
                  <a16:creationId xmlns:a16="http://schemas.microsoft.com/office/drawing/2014/main" id="{CB226C98-E053-3DDA-73EA-C708E29D88B5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;p18">
              <a:extLst>
                <a:ext uri="{FF2B5EF4-FFF2-40B4-BE49-F238E27FC236}">
                  <a16:creationId xmlns:a16="http://schemas.microsoft.com/office/drawing/2014/main" id="{3D48B98D-A31E-2F2B-B12A-970C080E360F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94;p18">
              <a:extLst>
                <a:ext uri="{FF2B5EF4-FFF2-40B4-BE49-F238E27FC236}">
                  <a16:creationId xmlns:a16="http://schemas.microsoft.com/office/drawing/2014/main" id="{BC81E273-932C-1C4B-B01A-F2E3389BC0B0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5;p18">
              <a:extLst>
                <a:ext uri="{FF2B5EF4-FFF2-40B4-BE49-F238E27FC236}">
                  <a16:creationId xmlns:a16="http://schemas.microsoft.com/office/drawing/2014/main" id="{F0939172-7C0D-01C1-C63E-4B1AE30DF1B9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2;p18">
              <a:extLst>
                <a:ext uri="{FF2B5EF4-FFF2-40B4-BE49-F238E27FC236}">
                  <a16:creationId xmlns:a16="http://schemas.microsoft.com/office/drawing/2014/main" id="{D056E383-01ED-BBE4-103B-CED49A20E124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Google Shape;263;p18">
            <a:extLst>
              <a:ext uri="{FF2B5EF4-FFF2-40B4-BE49-F238E27FC236}">
                <a16:creationId xmlns:a16="http://schemas.microsoft.com/office/drawing/2014/main" id="{AE9CDB5A-764A-F6FD-5532-53EEDCD47C19}"/>
              </a:ext>
            </a:extLst>
          </p:cNvPr>
          <p:cNvSpPr txBox="1"/>
          <p:nvPr/>
        </p:nvSpPr>
        <p:spPr>
          <a:xfrm>
            <a:off x="3898690" y="349080"/>
            <a:ext cx="2339756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Richiesta di riconoscimento</a:t>
            </a:r>
          </a:p>
        </p:txBody>
      </p:sp>
      <p:pic>
        <p:nvPicPr>
          <p:cNvPr id="3" name="Immagine 2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8F9960E1-BA97-2399-1A29-D81529E01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44706" cy="123664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BF5A30-6CF0-C0A7-BEEA-86B368B9B5CE}"/>
              </a:ext>
            </a:extLst>
          </p:cNvPr>
          <p:cNvSpPr txBox="1"/>
          <p:nvPr/>
        </p:nvSpPr>
        <p:spPr>
          <a:xfrm>
            <a:off x="400050" y="1264024"/>
            <a:ext cx="470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richiesta va trasmessa unicamente all’indirizzo e-mail: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unaat@uci.it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in attesa di ricevere la ratifica e presa d’atto.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A89555-E6E1-016A-FB75-74610B0458EF}"/>
              </a:ext>
            </a:extLst>
          </p:cNvPr>
          <p:cNvSpPr txBox="1"/>
          <p:nvPr/>
        </p:nvSpPr>
        <p:spPr>
          <a:xfrm>
            <a:off x="6394585" y="642810"/>
            <a:ext cx="243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i="1" u="sng" dirty="0"/>
              <a:t>FAC-SIMILE RICHIESTA DI RICONOSCIMENTO</a:t>
            </a:r>
          </a:p>
        </p:txBody>
      </p:sp>
      <p:pic>
        <p:nvPicPr>
          <p:cNvPr id="5" name="Immagine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F931AE69-DA5C-17D3-B35D-18997E522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147" y="867982"/>
            <a:ext cx="3022853" cy="42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25E2-36DA-9D5B-A9A2-D76B93A5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87;p18">
            <a:extLst>
              <a:ext uri="{FF2B5EF4-FFF2-40B4-BE49-F238E27FC236}">
                <a16:creationId xmlns:a16="http://schemas.microsoft.com/office/drawing/2014/main" id="{0D626E38-DDC5-6098-0430-F9A7C319AED7}"/>
              </a:ext>
            </a:extLst>
          </p:cNvPr>
          <p:cNvGrpSpPr/>
          <p:nvPr/>
        </p:nvGrpSpPr>
        <p:grpSpPr>
          <a:xfrm>
            <a:off x="3215879" y="78187"/>
            <a:ext cx="2712241" cy="779643"/>
            <a:chOff x="942352" y="1438571"/>
            <a:chExt cx="2712241" cy="779643"/>
          </a:xfrm>
        </p:grpSpPr>
        <p:sp>
          <p:nvSpPr>
            <p:cNvPr id="14" name="Google Shape;188;p18">
              <a:extLst>
                <a:ext uri="{FF2B5EF4-FFF2-40B4-BE49-F238E27FC236}">
                  <a16:creationId xmlns:a16="http://schemas.microsoft.com/office/drawing/2014/main" id="{6FF8B28C-D45B-6C04-347D-A31FA227AC7F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89;p18">
              <a:extLst>
                <a:ext uri="{FF2B5EF4-FFF2-40B4-BE49-F238E27FC236}">
                  <a16:creationId xmlns:a16="http://schemas.microsoft.com/office/drawing/2014/main" id="{273832AF-0FCE-A6A5-90F7-041596382C84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;p18">
              <a:extLst>
                <a:ext uri="{FF2B5EF4-FFF2-40B4-BE49-F238E27FC236}">
                  <a16:creationId xmlns:a16="http://schemas.microsoft.com/office/drawing/2014/main" id="{50A1ABFF-0CDF-2F45-1A2E-2E789D83FEF5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1;p18">
              <a:extLst>
                <a:ext uri="{FF2B5EF4-FFF2-40B4-BE49-F238E27FC236}">
                  <a16:creationId xmlns:a16="http://schemas.microsoft.com/office/drawing/2014/main" id="{55DDCCFA-E2D9-900C-4040-D2CCD96EB754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92;p18">
              <a:extLst>
                <a:ext uri="{FF2B5EF4-FFF2-40B4-BE49-F238E27FC236}">
                  <a16:creationId xmlns:a16="http://schemas.microsoft.com/office/drawing/2014/main" id="{C5B3543F-B3F0-1DC3-1352-77679182D263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;p18">
              <a:extLst>
                <a:ext uri="{FF2B5EF4-FFF2-40B4-BE49-F238E27FC236}">
                  <a16:creationId xmlns:a16="http://schemas.microsoft.com/office/drawing/2014/main" id="{AA4D27FE-41A7-F4B3-FB77-9745D7137083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94;p18">
              <a:extLst>
                <a:ext uri="{FF2B5EF4-FFF2-40B4-BE49-F238E27FC236}">
                  <a16:creationId xmlns:a16="http://schemas.microsoft.com/office/drawing/2014/main" id="{AC51D363-FC3B-9CF5-360F-665BC5479950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;p18">
              <a:extLst>
                <a:ext uri="{FF2B5EF4-FFF2-40B4-BE49-F238E27FC236}">
                  <a16:creationId xmlns:a16="http://schemas.microsoft.com/office/drawing/2014/main" id="{B41F3656-9E74-ACF5-8AC4-AA22EAEC6D71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2;p18">
              <a:extLst>
                <a:ext uri="{FF2B5EF4-FFF2-40B4-BE49-F238E27FC236}">
                  <a16:creationId xmlns:a16="http://schemas.microsoft.com/office/drawing/2014/main" id="{2A947AFB-5D71-FA5F-74F6-58DDF2A4491C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Google Shape;263;p18">
            <a:extLst>
              <a:ext uri="{FF2B5EF4-FFF2-40B4-BE49-F238E27FC236}">
                <a16:creationId xmlns:a16="http://schemas.microsoft.com/office/drawing/2014/main" id="{B83A7894-1CC4-84DA-68AD-8EF2F701B5A9}"/>
              </a:ext>
            </a:extLst>
          </p:cNvPr>
          <p:cNvSpPr txBox="1"/>
          <p:nvPr/>
        </p:nvSpPr>
        <p:spPr>
          <a:xfrm>
            <a:off x="3935178" y="35289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Adempimento presso l’Agenzia delle Entrate: C.F.</a:t>
            </a:r>
          </a:p>
        </p:txBody>
      </p:sp>
      <p:pic>
        <p:nvPicPr>
          <p:cNvPr id="26" name="Immagine 25" descr="Immagine che contiene testo, ricevuta, Carattere, schermata&#10;&#10;Descrizione generata automaticamente">
            <a:extLst>
              <a:ext uri="{FF2B5EF4-FFF2-40B4-BE49-F238E27FC236}">
                <a16:creationId xmlns:a16="http://schemas.microsoft.com/office/drawing/2014/main" id="{ADD18D8B-AC16-B946-C8D5-A3823435A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6" b="31586"/>
          <a:stretch/>
        </p:blipFill>
        <p:spPr>
          <a:xfrm>
            <a:off x="5330155" y="1264024"/>
            <a:ext cx="3813845" cy="3879476"/>
          </a:xfrm>
          <a:prstGeom prst="rect">
            <a:avLst/>
          </a:prstGeom>
        </p:spPr>
      </p:pic>
      <p:pic>
        <p:nvPicPr>
          <p:cNvPr id="4" name="Immagine 3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9BD76E63-61E7-BA3F-95E9-D800B1C9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44706" cy="123664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28744D-FC8A-22B2-D634-B1809CE047C0}"/>
              </a:ext>
            </a:extLst>
          </p:cNvPr>
          <p:cNvSpPr txBox="1"/>
          <p:nvPr/>
        </p:nvSpPr>
        <p:spPr>
          <a:xfrm>
            <a:off x="400050" y="1264024"/>
            <a:ext cx="4353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neoeletto Presidente entro e non oltre 30gg dalla data di costituzione dell’UNAAT territoriale dovrà richiedere l’attribuzione del C.F. e trasmetterne copia all’UNAAT Nazionale.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CA42B1-05B4-FFEC-8DB8-DCC3C4718D90}"/>
              </a:ext>
            </a:extLst>
          </p:cNvPr>
          <p:cNvSpPr txBox="1"/>
          <p:nvPr/>
        </p:nvSpPr>
        <p:spPr>
          <a:xfrm>
            <a:off x="6734703" y="1048580"/>
            <a:ext cx="10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i="1" u="sng" dirty="0"/>
              <a:t>FAC-SIMILE C.F.</a:t>
            </a:r>
          </a:p>
        </p:txBody>
      </p:sp>
    </p:spTree>
    <p:extLst>
      <p:ext uri="{BB962C8B-B14F-4D97-AF65-F5344CB8AC3E}">
        <p14:creationId xmlns:p14="http://schemas.microsoft.com/office/powerpoint/2010/main" val="417287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F9D60-1BFF-EF38-DB8E-B1FCD40A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989D8AC-5A73-3B5E-F205-D4AE670DE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5"/>
          <a:stretch/>
        </p:blipFill>
        <p:spPr>
          <a:xfrm>
            <a:off x="6038510" y="856462"/>
            <a:ext cx="3105489" cy="4287037"/>
          </a:xfrm>
          <a:prstGeom prst="rect">
            <a:avLst/>
          </a:prstGeom>
        </p:spPr>
      </p:pic>
      <p:grpSp>
        <p:nvGrpSpPr>
          <p:cNvPr id="13" name="Google Shape;187;p18">
            <a:extLst>
              <a:ext uri="{FF2B5EF4-FFF2-40B4-BE49-F238E27FC236}">
                <a16:creationId xmlns:a16="http://schemas.microsoft.com/office/drawing/2014/main" id="{E6AAE467-B0DA-4519-3F70-6E47F24E114D}"/>
              </a:ext>
            </a:extLst>
          </p:cNvPr>
          <p:cNvGrpSpPr/>
          <p:nvPr/>
        </p:nvGrpSpPr>
        <p:grpSpPr>
          <a:xfrm>
            <a:off x="3215879" y="78187"/>
            <a:ext cx="2712241" cy="779643"/>
            <a:chOff x="942352" y="1438571"/>
            <a:chExt cx="2712241" cy="779643"/>
          </a:xfrm>
        </p:grpSpPr>
        <p:sp>
          <p:nvSpPr>
            <p:cNvPr id="14" name="Google Shape;188;p18">
              <a:extLst>
                <a:ext uri="{FF2B5EF4-FFF2-40B4-BE49-F238E27FC236}">
                  <a16:creationId xmlns:a16="http://schemas.microsoft.com/office/drawing/2014/main" id="{46D40AD2-EE93-D9EF-E995-D7FB18EF7E0E}"/>
                </a:ext>
              </a:extLst>
            </p:cNvPr>
            <p:cNvSpPr/>
            <p:nvPr/>
          </p:nvSpPr>
          <p:spPr>
            <a:xfrm>
              <a:off x="949984" y="1669562"/>
              <a:ext cx="2704609" cy="548652"/>
            </a:xfrm>
            <a:custGeom>
              <a:avLst/>
              <a:gdLst/>
              <a:ahLst/>
              <a:cxnLst/>
              <a:rect l="l" t="t" r="r" b="b"/>
              <a:pathLst>
                <a:path w="38628" h="7836" extrusionOk="0">
                  <a:moveTo>
                    <a:pt x="36052" y="1"/>
                  </a:moveTo>
                  <a:lnTo>
                    <a:pt x="36052" y="1"/>
                  </a:lnTo>
                  <a:cubicBezTo>
                    <a:pt x="37179" y="677"/>
                    <a:pt x="37958" y="1881"/>
                    <a:pt x="37958" y="3303"/>
                  </a:cubicBezTo>
                  <a:lnTo>
                    <a:pt x="37958" y="3381"/>
                  </a:lnTo>
                  <a:lnTo>
                    <a:pt x="37958" y="3464"/>
                  </a:lnTo>
                  <a:cubicBezTo>
                    <a:pt x="37958" y="5556"/>
                    <a:pt x="36239" y="7275"/>
                    <a:pt x="34121" y="7275"/>
                  </a:cubicBezTo>
                  <a:lnTo>
                    <a:pt x="1958" y="7275"/>
                  </a:lnTo>
                  <a:cubicBezTo>
                    <a:pt x="1204" y="7275"/>
                    <a:pt x="213" y="7192"/>
                    <a:pt x="1" y="6175"/>
                  </a:cubicBezTo>
                  <a:lnTo>
                    <a:pt x="1" y="6252"/>
                  </a:lnTo>
                  <a:cubicBezTo>
                    <a:pt x="1" y="7758"/>
                    <a:pt x="1153" y="7835"/>
                    <a:pt x="2035" y="7835"/>
                  </a:cubicBezTo>
                  <a:lnTo>
                    <a:pt x="34765" y="7835"/>
                  </a:lnTo>
                  <a:cubicBezTo>
                    <a:pt x="36883" y="7835"/>
                    <a:pt x="38627" y="6039"/>
                    <a:pt x="38627" y="3812"/>
                  </a:cubicBezTo>
                  <a:cubicBezTo>
                    <a:pt x="38627" y="2041"/>
                    <a:pt x="37552" y="567"/>
                    <a:pt x="3605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89;p18">
              <a:extLst>
                <a:ext uri="{FF2B5EF4-FFF2-40B4-BE49-F238E27FC236}">
                  <a16:creationId xmlns:a16="http://schemas.microsoft.com/office/drawing/2014/main" id="{E9F0AD47-0640-19FA-627E-66CDFEE4234F}"/>
                </a:ext>
              </a:extLst>
            </p:cNvPr>
            <p:cNvSpPr/>
            <p:nvPr/>
          </p:nvSpPr>
          <p:spPr>
            <a:xfrm>
              <a:off x="948163" y="1528965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107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4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61" y="1500"/>
                    <a:pt x="2126" y="1503"/>
                    <a:pt x="1984" y="1503"/>
                  </a:cubicBezTo>
                  <a:cubicBezTo>
                    <a:pt x="1124" y="1503"/>
                    <a:pt x="1" y="1403"/>
                    <a:pt x="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;p18">
              <a:extLst>
                <a:ext uri="{FF2B5EF4-FFF2-40B4-BE49-F238E27FC236}">
                  <a16:creationId xmlns:a16="http://schemas.microsoft.com/office/drawing/2014/main" id="{6AF2F7C7-7DB5-89A7-9101-66DF45A76C41}"/>
                </a:ext>
              </a:extLst>
            </p:cNvPr>
            <p:cNvSpPr/>
            <p:nvPr/>
          </p:nvSpPr>
          <p:spPr>
            <a:xfrm>
              <a:off x="948163" y="1438571"/>
              <a:ext cx="768154" cy="638973"/>
            </a:xfrm>
            <a:custGeom>
              <a:avLst/>
              <a:gdLst/>
              <a:ahLst/>
              <a:cxnLst/>
              <a:rect l="l" t="t" r="r" b="b"/>
              <a:pathLst>
                <a:path w="10971" h="9126" extrusionOk="0">
                  <a:moveTo>
                    <a:pt x="1978" y="1"/>
                  </a:moveTo>
                  <a:cubicBezTo>
                    <a:pt x="1119" y="1"/>
                    <a:pt x="1" y="100"/>
                    <a:pt x="1" y="1478"/>
                  </a:cubicBezTo>
                  <a:lnTo>
                    <a:pt x="1" y="2012"/>
                  </a:lnTo>
                  <a:lnTo>
                    <a:pt x="1" y="9126"/>
                  </a:lnTo>
                  <a:cubicBezTo>
                    <a:pt x="1" y="7716"/>
                    <a:pt x="1126" y="7617"/>
                    <a:pt x="1986" y="7617"/>
                  </a:cubicBezTo>
                  <a:cubicBezTo>
                    <a:pt x="2127" y="7617"/>
                    <a:pt x="2262" y="7619"/>
                    <a:pt x="2383" y="7619"/>
                  </a:cubicBezTo>
                  <a:lnTo>
                    <a:pt x="7160" y="7619"/>
                  </a:lnTo>
                  <a:cubicBezTo>
                    <a:pt x="9252" y="7619"/>
                    <a:pt x="10971" y="5907"/>
                    <a:pt x="10971" y="3815"/>
                  </a:cubicBezTo>
                  <a:cubicBezTo>
                    <a:pt x="10971" y="1690"/>
                    <a:pt x="9252" y="4"/>
                    <a:pt x="7160" y="4"/>
                  </a:cubicBezTo>
                  <a:lnTo>
                    <a:pt x="2383" y="4"/>
                  </a:lnTo>
                  <a:cubicBezTo>
                    <a:pt x="2260" y="4"/>
                    <a:pt x="2123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1;p18">
              <a:extLst>
                <a:ext uri="{FF2B5EF4-FFF2-40B4-BE49-F238E27FC236}">
                  <a16:creationId xmlns:a16="http://schemas.microsoft.com/office/drawing/2014/main" id="{3CDF7C2A-1C9A-0177-51DB-E4D96F7CD371}"/>
                </a:ext>
              </a:extLst>
            </p:cNvPr>
            <p:cNvSpPr/>
            <p:nvPr/>
          </p:nvSpPr>
          <p:spPr>
            <a:xfrm>
              <a:off x="948163" y="1540238"/>
              <a:ext cx="2659518" cy="638903"/>
            </a:xfrm>
            <a:custGeom>
              <a:avLst/>
              <a:gdLst/>
              <a:ahLst/>
              <a:cxnLst/>
              <a:rect l="l" t="t" r="r" b="b"/>
              <a:pathLst>
                <a:path w="37984" h="9125" extrusionOk="0">
                  <a:moveTo>
                    <a:pt x="1" y="0"/>
                  </a:moveTo>
                  <a:lnTo>
                    <a:pt x="1" y="7082"/>
                  </a:lnTo>
                  <a:lnTo>
                    <a:pt x="1" y="7616"/>
                  </a:lnTo>
                  <a:cubicBezTo>
                    <a:pt x="1" y="9029"/>
                    <a:pt x="1140" y="9125"/>
                    <a:pt x="2002" y="9125"/>
                  </a:cubicBezTo>
                  <a:cubicBezTo>
                    <a:pt x="2137" y="9125"/>
                    <a:pt x="2266" y="9122"/>
                    <a:pt x="2383" y="9122"/>
                  </a:cubicBezTo>
                  <a:lnTo>
                    <a:pt x="34147" y="9122"/>
                  </a:lnTo>
                  <a:cubicBezTo>
                    <a:pt x="36265" y="9122"/>
                    <a:pt x="37984" y="7403"/>
                    <a:pt x="37984" y="5311"/>
                  </a:cubicBezTo>
                  <a:cubicBezTo>
                    <a:pt x="37984" y="3193"/>
                    <a:pt x="36265" y="1500"/>
                    <a:pt x="34147" y="1500"/>
                  </a:cubicBezTo>
                  <a:lnTo>
                    <a:pt x="2383" y="1500"/>
                  </a:lnTo>
                  <a:cubicBezTo>
                    <a:pt x="2280" y="1500"/>
                    <a:pt x="2168" y="1502"/>
                    <a:pt x="2050" y="1502"/>
                  </a:cubicBezTo>
                  <a:cubicBezTo>
                    <a:pt x="1183" y="1502"/>
                    <a:pt x="1" y="14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92;p18">
              <a:extLst>
                <a:ext uri="{FF2B5EF4-FFF2-40B4-BE49-F238E27FC236}">
                  <a16:creationId xmlns:a16="http://schemas.microsoft.com/office/drawing/2014/main" id="{4DD7A533-9583-9120-64AF-B1CD400784DD}"/>
                </a:ext>
              </a:extLst>
            </p:cNvPr>
            <p:cNvSpPr/>
            <p:nvPr/>
          </p:nvSpPr>
          <p:spPr>
            <a:xfrm>
              <a:off x="951804" y="1574057"/>
              <a:ext cx="137093" cy="71277"/>
            </a:xfrm>
            <a:custGeom>
              <a:avLst/>
              <a:gdLst/>
              <a:ahLst/>
              <a:cxnLst/>
              <a:rect l="l" t="t" r="r" b="b"/>
              <a:pathLst>
                <a:path w="1958" h="1018" extrusionOk="0">
                  <a:moveTo>
                    <a:pt x="0" y="1"/>
                  </a:moveTo>
                  <a:cubicBezTo>
                    <a:pt x="239" y="940"/>
                    <a:pt x="1179" y="1017"/>
                    <a:pt x="1932" y="1017"/>
                  </a:cubicBezTo>
                  <a:lnTo>
                    <a:pt x="1957" y="1017"/>
                  </a:lnTo>
                  <a:cubicBezTo>
                    <a:pt x="1204" y="1017"/>
                    <a:pt x="239" y="940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;p18">
              <a:extLst>
                <a:ext uri="{FF2B5EF4-FFF2-40B4-BE49-F238E27FC236}">
                  <a16:creationId xmlns:a16="http://schemas.microsoft.com/office/drawing/2014/main" id="{29ABDF22-DDE5-93B0-916A-BC64D4D718B2}"/>
                </a:ext>
              </a:extLst>
            </p:cNvPr>
            <p:cNvSpPr/>
            <p:nvPr/>
          </p:nvSpPr>
          <p:spPr>
            <a:xfrm>
              <a:off x="948163" y="1573987"/>
              <a:ext cx="788879" cy="535138"/>
            </a:xfrm>
            <a:custGeom>
              <a:avLst/>
              <a:gdLst/>
              <a:ahLst/>
              <a:cxnLst/>
              <a:rect l="l" t="t" r="r" b="b"/>
              <a:pathLst>
                <a:path w="11267" h="7643" extrusionOk="0">
                  <a:moveTo>
                    <a:pt x="52" y="1"/>
                  </a:moveTo>
                  <a:cubicBezTo>
                    <a:pt x="27" y="162"/>
                    <a:pt x="1" y="323"/>
                    <a:pt x="1" y="509"/>
                  </a:cubicBezTo>
                  <a:lnTo>
                    <a:pt x="1" y="1018"/>
                  </a:lnTo>
                  <a:lnTo>
                    <a:pt x="1" y="6600"/>
                  </a:lnTo>
                  <a:lnTo>
                    <a:pt x="1" y="7134"/>
                  </a:lnTo>
                  <a:cubicBezTo>
                    <a:pt x="1" y="7321"/>
                    <a:pt x="27" y="7482"/>
                    <a:pt x="52" y="7643"/>
                  </a:cubicBezTo>
                  <a:cubicBezTo>
                    <a:pt x="291" y="6709"/>
                    <a:pt x="1288" y="6625"/>
                    <a:pt x="2061" y="6625"/>
                  </a:cubicBezTo>
                  <a:lnTo>
                    <a:pt x="7346" y="6625"/>
                  </a:lnTo>
                  <a:cubicBezTo>
                    <a:pt x="9522" y="6625"/>
                    <a:pt x="11267" y="4906"/>
                    <a:pt x="11267" y="2814"/>
                  </a:cubicBezTo>
                  <a:cubicBezTo>
                    <a:pt x="11267" y="2170"/>
                    <a:pt x="11106" y="1559"/>
                    <a:pt x="10810" y="1018"/>
                  </a:cubicBezTo>
                  <a:lnTo>
                    <a:pt x="1984" y="1018"/>
                  </a:lnTo>
                  <a:cubicBezTo>
                    <a:pt x="1230" y="1018"/>
                    <a:pt x="291" y="94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94;p18">
              <a:extLst>
                <a:ext uri="{FF2B5EF4-FFF2-40B4-BE49-F238E27FC236}">
                  <a16:creationId xmlns:a16="http://schemas.microsoft.com/office/drawing/2014/main" id="{5BF5F9FA-2C10-212D-BA63-D885C6081082}"/>
                </a:ext>
              </a:extLst>
            </p:cNvPr>
            <p:cNvSpPr/>
            <p:nvPr/>
          </p:nvSpPr>
          <p:spPr>
            <a:xfrm>
              <a:off x="948163" y="1448164"/>
              <a:ext cx="768154" cy="640654"/>
            </a:xfrm>
            <a:custGeom>
              <a:avLst/>
              <a:gdLst/>
              <a:ahLst/>
              <a:cxnLst/>
              <a:rect l="l" t="t" r="r" b="b"/>
              <a:pathLst>
                <a:path w="10971" h="9150" extrusionOk="0">
                  <a:moveTo>
                    <a:pt x="2050" y="0"/>
                  </a:moveTo>
                  <a:cubicBezTo>
                    <a:pt x="1183" y="0"/>
                    <a:pt x="1" y="85"/>
                    <a:pt x="1" y="1502"/>
                  </a:cubicBezTo>
                  <a:lnTo>
                    <a:pt x="1" y="2036"/>
                  </a:lnTo>
                  <a:lnTo>
                    <a:pt x="1" y="9150"/>
                  </a:lnTo>
                  <a:cubicBezTo>
                    <a:pt x="1" y="7740"/>
                    <a:pt x="1126" y="7641"/>
                    <a:pt x="1986" y="7641"/>
                  </a:cubicBezTo>
                  <a:cubicBezTo>
                    <a:pt x="2127" y="7641"/>
                    <a:pt x="2262" y="7643"/>
                    <a:pt x="2383" y="7643"/>
                  </a:cubicBezTo>
                  <a:lnTo>
                    <a:pt x="7160" y="7643"/>
                  </a:lnTo>
                  <a:cubicBezTo>
                    <a:pt x="9252" y="7643"/>
                    <a:pt x="10971" y="5931"/>
                    <a:pt x="10971" y="3839"/>
                  </a:cubicBezTo>
                  <a:cubicBezTo>
                    <a:pt x="10971" y="1714"/>
                    <a:pt x="9252" y="2"/>
                    <a:pt x="7160" y="2"/>
                  </a:cubicBezTo>
                  <a:lnTo>
                    <a:pt x="2383" y="2"/>
                  </a:lnTo>
                  <a:cubicBezTo>
                    <a:pt x="2280" y="2"/>
                    <a:pt x="2168" y="0"/>
                    <a:pt x="20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;p18">
              <a:extLst>
                <a:ext uri="{FF2B5EF4-FFF2-40B4-BE49-F238E27FC236}">
                  <a16:creationId xmlns:a16="http://schemas.microsoft.com/office/drawing/2014/main" id="{9A6B0EC7-1E25-19D3-D9FE-C36E420C7155}"/>
                </a:ext>
              </a:extLst>
            </p:cNvPr>
            <p:cNvSpPr/>
            <p:nvPr/>
          </p:nvSpPr>
          <p:spPr>
            <a:xfrm>
              <a:off x="942352" y="1788102"/>
              <a:ext cx="2665329" cy="398115"/>
            </a:xfrm>
            <a:custGeom>
              <a:avLst/>
              <a:gdLst/>
              <a:ahLst/>
              <a:cxnLst/>
              <a:rect l="l" t="t" r="r" b="b"/>
              <a:pathLst>
                <a:path w="38067" h="5686" extrusionOk="0">
                  <a:moveTo>
                    <a:pt x="10893" y="1"/>
                  </a:moveTo>
                  <a:cubicBezTo>
                    <a:pt x="10809" y="213"/>
                    <a:pt x="10732" y="400"/>
                    <a:pt x="10648" y="593"/>
                  </a:cubicBezTo>
                  <a:cubicBezTo>
                    <a:pt x="10462" y="992"/>
                    <a:pt x="10191" y="1340"/>
                    <a:pt x="9901" y="1636"/>
                  </a:cubicBezTo>
                  <a:cubicBezTo>
                    <a:pt x="9631" y="1984"/>
                    <a:pt x="9258" y="2203"/>
                    <a:pt x="8852" y="2389"/>
                  </a:cubicBezTo>
                  <a:cubicBezTo>
                    <a:pt x="8479" y="2550"/>
                    <a:pt x="8047" y="2685"/>
                    <a:pt x="7648" y="2737"/>
                  </a:cubicBezTo>
                  <a:cubicBezTo>
                    <a:pt x="7575" y="2745"/>
                    <a:pt x="7503" y="2748"/>
                    <a:pt x="7431" y="2748"/>
                  </a:cubicBezTo>
                  <a:cubicBezTo>
                    <a:pt x="7288" y="2748"/>
                    <a:pt x="7146" y="2737"/>
                    <a:pt x="7004" y="2737"/>
                  </a:cubicBezTo>
                  <a:lnTo>
                    <a:pt x="2466" y="2737"/>
                  </a:lnTo>
                  <a:cubicBezTo>
                    <a:pt x="2290" y="2737"/>
                    <a:pt x="2111" y="2725"/>
                    <a:pt x="1924" y="2725"/>
                  </a:cubicBezTo>
                  <a:cubicBezTo>
                    <a:pt x="1830" y="2725"/>
                    <a:pt x="1734" y="2728"/>
                    <a:pt x="1635" y="2737"/>
                  </a:cubicBezTo>
                  <a:cubicBezTo>
                    <a:pt x="1371" y="2763"/>
                    <a:pt x="1101" y="2788"/>
                    <a:pt x="831" y="2898"/>
                  </a:cubicBezTo>
                  <a:cubicBezTo>
                    <a:pt x="567" y="3007"/>
                    <a:pt x="322" y="3194"/>
                    <a:pt x="187" y="3458"/>
                  </a:cubicBezTo>
                  <a:cubicBezTo>
                    <a:pt x="110" y="3593"/>
                    <a:pt x="84" y="3728"/>
                    <a:pt x="26" y="3863"/>
                  </a:cubicBezTo>
                  <a:cubicBezTo>
                    <a:pt x="0" y="3999"/>
                    <a:pt x="0" y="4160"/>
                    <a:pt x="0" y="4295"/>
                  </a:cubicBezTo>
                  <a:lnTo>
                    <a:pt x="0" y="4372"/>
                  </a:lnTo>
                  <a:lnTo>
                    <a:pt x="9" y="4372"/>
                  </a:lnTo>
                  <a:cubicBezTo>
                    <a:pt x="43" y="4611"/>
                    <a:pt x="125" y="4852"/>
                    <a:pt x="271" y="5067"/>
                  </a:cubicBezTo>
                  <a:cubicBezTo>
                    <a:pt x="431" y="5286"/>
                    <a:pt x="670" y="5447"/>
                    <a:pt x="914" y="5524"/>
                  </a:cubicBezTo>
                  <a:cubicBezTo>
                    <a:pt x="1178" y="5608"/>
                    <a:pt x="1449" y="5660"/>
                    <a:pt x="1693" y="5660"/>
                  </a:cubicBezTo>
                  <a:cubicBezTo>
                    <a:pt x="1929" y="5683"/>
                    <a:pt x="2170" y="5685"/>
                    <a:pt x="2389" y="5685"/>
                  </a:cubicBezTo>
                  <a:lnTo>
                    <a:pt x="2389" y="5685"/>
                  </a:lnTo>
                  <a:lnTo>
                    <a:pt x="2389" y="5685"/>
                  </a:lnTo>
                  <a:lnTo>
                    <a:pt x="21354" y="5685"/>
                  </a:lnTo>
                  <a:cubicBezTo>
                    <a:pt x="24489" y="5685"/>
                    <a:pt x="27631" y="5660"/>
                    <a:pt x="30792" y="5660"/>
                  </a:cubicBezTo>
                  <a:lnTo>
                    <a:pt x="33155" y="5634"/>
                  </a:lnTo>
                  <a:lnTo>
                    <a:pt x="34333" y="5634"/>
                  </a:lnTo>
                  <a:lnTo>
                    <a:pt x="34629" y="5608"/>
                  </a:lnTo>
                  <a:lnTo>
                    <a:pt x="34925" y="5550"/>
                  </a:lnTo>
                  <a:cubicBezTo>
                    <a:pt x="35009" y="5550"/>
                    <a:pt x="35112" y="5524"/>
                    <a:pt x="35221" y="5499"/>
                  </a:cubicBezTo>
                  <a:cubicBezTo>
                    <a:pt x="35298" y="5473"/>
                    <a:pt x="35408" y="5447"/>
                    <a:pt x="35492" y="5421"/>
                  </a:cubicBezTo>
                  <a:cubicBezTo>
                    <a:pt x="35865" y="5286"/>
                    <a:pt x="36213" y="5100"/>
                    <a:pt x="36535" y="4855"/>
                  </a:cubicBezTo>
                  <a:cubicBezTo>
                    <a:pt x="36856" y="4617"/>
                    <a:pt x="37127" y="4321"/>
                    <a:pt x="37365" y="3999"/>
                  </a:cubicBezTo>
                  <a:cubicBezTo>
                    <a:pt x="37584" y="3677"/>
                    <a:pt x="37771" y="3329"/>
                    <a:pt x="37874" y="2949"/>
                  </a:cubicBezTo>
                  <a:cubicBezTo>
                    <a:pt x="37983" y="2576"/>
                    <a:pt x="38034" y="2171"/>
                    <a:pt x="38067" y="1773"/>
                  </a:cubicBezTo>
                  <a:lnTo>
                    <a:pt x="38067" y="1773"/>
                  </a:lnTo>
                  <a:cubicBezTo>
                    <a:pt x="38034" y="2171"/>
                    <a:pt x="37983" y="2551"/>
                    <a:pt x="37848" y="2924"/>
                  </a:cubicBezTo>
                  <a:cubicBezTo>
                    <a:pt x="37745" y="3297"/>
                    <a:pt x="37552" y="3651"/>
                    <a:pt x="37339" y="3973"/>
                  </a:cubicBezTo>
                  <a:cubicBezTo>
                    <a:pt x="37101" y="4295"/>
                    <a:pt x="36831" y="4559"/>
                    <a:pt x="36509" y="4803"/>
                  </a:cubicBezTo>
                  <a:cubicBezTo>
                    <a:pt x="36187" y="5042"/>
                    <a:pt x="35839" y="5228"/>
                    <a:pt x="35459" y="5338"/>
                  </a:cubicBezTo>
                  <a:cubicBezTo>
                    <a:pt x="35382" y="5389"/>
                    <a:pt x="35273" y="5389"/>
                    <a:pt x="35195" y="5421"/>
                  </a:cubicBezTo>
                  <a:cubicBezTo>
                    <a:pt x="35086" y="5447"/>
                    <a:pt x="35009" y="5473"/>
                    <a:pt x="34899" y="5499"/>
                  </a:cubicBezTo>
                  <a:lnTo>
                    <a:pt x="34629" y="5524"/>
                  </a:lnTo>
                  <a:lnTo>
                    <a:pt x="34333" y="5550"/>
                  </a:lnTo>
                  <a:cubicBezTo>
                    <a:pt x="33934" y="5550"/>
                    <a:pt x="33528" y="5524"/>
                    <a:pt x="33155" y="5524"/>
                  </a:cubicBezTo>
                  <a:lnTo>
                    <a:pt x="30792" y="5524"/>
                  </a:lnTo>
                  <a:cubicBezTo>
                    <a:pt x="27631" y="5524"/>
                    <a:pt x="24489" y="5499"/>
                    <a:pt x="21354" y="5499"/>
                  </a:cubicBezTo>
                  <a:lnTo>
                    <a:pt x="11910" y="5473"/>
                  </a:lnTo>
                  <a:lnTo>
                    <a:pt x="2466" y="5499"/>
                  </a:lnTo>
                  <a:lnTo>
                    <a:pt x="1719" y="5499"/>
                  </a:lnTo>
                  <a:cubicBezTo>
                    <a:pt x="1449" y="5473"/>
                    <a:pt x="1210" y="5447"/>
                    <a:pt x="992" y="5363"/>
                  </a:cubicBezTo>
                  <a:cubicBezTo>
                    <a:pt x="753" y="5286"/>
                    <a:pt x="534" y="5151"/>
                    <a:pt x="406" y="4964"/>
                  </a:cubicBezTo>
                  <a:cubicBezTo>
                    <a:pt x="271" y="4778"/>
                    <a:pt x="187" y="4533"/>
                    <a:pt x="161" y="4295"/>
                  </a:cubicBezTo>
                  <a:cubicBezTo>
                    <a:pt x="161" y="4024"/>
                    <a:pt x="187" y="3754"/>
                    <a:pt x="322" y="3542"/>
                  </a:cubicBezTo>
                  <a:cubicBezTo>
                    <a:pt x="431" y="3297"/>
                    <a:pt x="644" y="3136"/>
                    <a:pt x="889" y="3033"/>
                  </a:cubicBezTo>
                  <a:cubicBezTo>
                    <a:pt x="1127" y="2924"/>
                    <a:pt x="1397" y="2898"/>
                    <a:pt x="1661" y="2872"/>
                  </a:cubicBezTo>
                  <a:cubicBezTo>
                    <a:pt x="1751" y="2863"/>
                    <a:pt x="1841" y="2861"/>
                    <a:pt x="1931" y="2861"/>
                  </a:cubicBezTo>
                  <a:cubicBezTo>
                    <a:pt x="2111" y="2861"/>
                    <a:pt x="2290" y="2872"/>
                    <a:pt x="2466" y="2872"/>
                  </a:cubicBezTo>
                  <a:lnTo>
                    <a:pt x="2549" y="2872"/>
                  </a:lnTo>
                  <a:lnTo>
                    <a:pt x="2549" y="2871"/>
                  </a:lnTo>
                  <a:lnTo>
                    <a:pt x="2549" y="2871"/>
                  </a:lnTo>
                  <a:lnTo>
                    <a:pt x="5041" y="2846"/>
                  </a:lnTo>
                  <a:lnTo>
                    <a:pt x="7004" y="2846"/>
                  </a:lnTo>
                  <a:cubicBezTo>
                    <a:pt x="7217" y="2846"/>
                    <a:pt x="7429" y="2846"/>
                    <a:pt x="7648" y="2814"/>
                  </a:cubicBezTo>
                  <a:cubicBezTo>
                    <a:pt x="8073" y="2737"/>
                    <a:pt x="8504" y="2627"/>
                    <a:pt x="8878" y="2441"/>
                  </a:cubicBezTo>
                  <a:cubicBezTo>
                    <a:pt x="9283" y="2254"/>
                    <a:pt x="9657" y="2009"/>
                    <a:pt x="9927" y="1662"/>
                  </a:cubicBezTo>
                  <a:cubicBezTo>
                    <a:pt x="10223" y="1340"/>
                    <a:pt x="10487" y="992"/>
                    <a:pt x="10648" y="619"/>
                  </a:cubicBezTo>
                  <a:cubicBezTo>
                    <a:pt x="10758" y="400"/>
                    <a:pt x="10835" y="213"/>
                    <a:pt x="10893" y="1"/>
                  </a:cubicBezTo>
                  <a:close/>
                </a:path>
              </a:pathLst>
            </a:custGeom>
            <a:solidFill>
              <a:srgbClr val="724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2;p18">
              <a:extLst>
                <a:ext uri="{FF2B5EF4-FFF2-40B4-BE49-F238E27FC236}">
                  <a16:creationId xmlns:a16="http://schemas.microsoft.com/office/drawing/2014/main" id="{32F5AD0C-8C8F-D522-30E4-D1AEAB4E3894}"/>
                </a:ext>
              </a:extLst>
            </p:cNvPr>
            <p:cNvSpPr/>
            <p:nvPr/>
          </p:nvSpPr>
          <p:spPr>
            <a:xfrm>
              <a:off x="1216863" y="150681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Google Shape;263;p18">
            <a:extLst>
              <a:ext uri="{FF2B5EF4-FFF2-40B4-BE49-F238E27FC236}">
                <a16:creationId xmlns:a16="http://schemas.microsoft.com/office/drawing/2014/main" id="{908F3D99-7455-A62C-4323-4C1561B7C744}"/>
              </a:ext>
            </a:extLst>
          </p:cNvPr>
          <p:cNvSpPr txBox="1"/>
          <p:nvPr/>
        </p:nvSpPr>
        <p:spPr>
          <a:xfrm>
            <a:off x="3935178" y="352890"/>
            <a:ext cx="2073996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Adempimento presso l’Agenzia delle Entrate: mod. EAS</a:t>
            </a:r>
          </a:p>
        </p:txBody>
      </p:sp>
      <p:pic>
        <p:nvPicPr>
          <p:cNvPr id="4" name="Immagine 3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37C5471D-0C26-AB0D-3070-FD71F127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44706" cy="123664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470EDF-D22E-EE05-ECBF-7C3C48C00BD9}"/>
              </a:ext>
            </a:extLst>
          </p:cNvPr>
          <p:cNvSpPr txBox="1"/>
          <p:nvPr/>
        </p:nvSpPr>
        <p:spPr>
          <a:xfrm>
            <a:off x="400050" y="1264024"/>
            <a:ext cx="4400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neoeletto Presidente dell’UNAAT territoriale ha l’obbligo di trasmettere il mod. EAS (</a:t>
            </a:r>
            <a:r>
              <a:rPr lang="it-IT" dirty="0">
                <a:hlinkClick r:id="rId4"/>
              </a:rPr>
              <a:t>www.agenziaentrate.gov.it/modello-</a:t>
            </a:r>
            <a:r>
              <a:rPr lang="it-IT" dirty="0" err="1">
                <a:hlinkClick r:id="rId4"/>
              </a:rPr>
              <a:t>eas</a:t>
            </a:r>
            <a:r>
              <a:rPr lang="it-IT" dirty="0"/>
              <a:t>) entro e non oltre 60gg dalla data di costituzione dell’UNAAT stessa.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027468-9043-48C1-B55E-AC2A1B482B50}"/>
              </a:ext>
            </a:extLst>
          </p:cNvPr>
          <p:cNvSpPr txBox="1"/>
          <p:nvPr/>
        </p:nvSpPr>
        <p:spPr>
          <a:xfrm>
            <a:off x="6944779" y="711035"/>
            <a:ext cx="1292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i="1" u="sng" dirty="0"/>
              <a:t>FAC-SIMILE MOD. EAS</a:t>
            </a:r>
          </a:p>
        </p:txBody>
      </p:sp>
    </p:spTree>
    <p:extLst>
      <p:ext uri="{BB962C8B-B14F-4D97-AF65-F5344CB8AC3E}">
        <p14:creationId xmlns:p14="http://schemas.microsoft.com/office/powerpoint/2010/main" val="1865736117"/>
      </p:ext>
    </p:extLst>
  </p:cSld>
  <p:clrMapOvr>
    <a:masterClrMapping/>
  </p:clrMapOvr>
</p:sld>
</file>

<file path=ppt/theme/theme1.xml><?xml version="1.0" encoding="utf-8"?>
<a:theme xmlns:a="http://schemas.openxmlformats.org/drawingml/2006/main" name="Flat Style Infographics by Slidesgo">
  <a:themeElements>
    <a:clrScheme name="Simple Light">
      <a:dk1>
        <a:srgbClr val="000000"/>
      </a:dk1>
      <a:lt1>
        <a:srgbClr val="FFFFFF"/>
      </a:lt1>
      <a:dk2>
        <a:srgbClr val="474758"/>
      </a:dk2>
      <a:lt2>
        <a:srgbClr val="474758"/>
      </a:lt2>
      <a:accent1>
        <a:srgbClr val="474758"/>
      </a:accent1>
      <a:accent2>
        <a:srgbClr val="80AAB7"/>
      </a:accent2>
      <a:accent3>
        <a:srgbClr val="FFC1B1"/>
      </a:accent3>
      <a:accent4>
        <a:srgbClr val="FF7480"/>
      </a:accent4>
      <a:accent5>
        <a:srgbClr val="F0C592"/>
      </a:accent5>
      <a:accent6>
        <a:srgbClr val="474758"/>
      </a:accent6>
      <a:hlink>
        <a:srgbClr val="4747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296</Words>
  <Application>Microsoft Office PowerPoint</Application>
  <PresentationFormat>Presentazione su schermo (16:9)</PresentationFormat>
  <Paragraphs>31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Fira Sans</vt:lpstr>
      <vt:lpstr>Fira Sans Extra Condensed</vt:lpstr>
      <vt:lpstr>Fira Sans Extra Condensed Medium</vt:lpstr>
      <vt:lpstr>Arial</vt:lpstr>
      <vt:lpstr>Roboto</vt:lpstr>
      <vt:lpstr>Flat Style Infographics by Slidesgo</vt:lpstr>
      <vt:lpstr>ITER COSTITUTIVO SEDI </vt:lpstr>
      <vt:lpstr>ITER DI COSTITUZIONE ㅤㅤㅤㅤ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Style Infographics</dc:title>
  <cp:lastModifiedBy>Mattia Tanara</cp:lastModifiedBy>
  <cp:revision>61</cp:revision>
  <dcterms:modified xsi:type="dcterms:W3CDTF">2024-02-27T08:57:34Z</dcterms:modified>
</cp:coreProperties>
</file>